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83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4" y="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86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3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77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/>
          <a:lstStyle>
            <a:lvl1pPr>
              <a:defRPr u="sng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2900" y="828676"/>
            <a:ext cx="8572500" cy="4772024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5507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79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19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2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98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0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FFB-0294-4B49-9A86-6BC1885B6FF7}" type="datetimeFigureOut">
              <a:rPr kumimoji="1" lang="ja-JP" altLang="en-US" smtClean="0"/>
              <a:t>2019/1/31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0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18440" y="2409824"/>
            <a:ext cx="596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11</a:t>
            </a:r>
            <a:r>
              <a:rPr lang="en-US" altLang="ja-JP" sz="4800" dirty="0"/>
              <a:t>. </a:t>
            </a:r>
            <a:r>
              <a:rPr kumimoji="1" lang="ja-JP" altLang="en-US" sz="4800" dirty="0"/>
              <a:t>基本的な空間解析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0975" y="1143000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1550" y="1571625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5250" y="1700212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3774" y="2957962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2557" y="3315149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5391" y="3588635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65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328" y="697258"/>
            <a:ext cx="6498572" cy="470415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6981371" y="944744"/>
            <a:ext cx="2162629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23</a:t>
            </a:r>
            <a:r>
              <a:rPr lang="ja-JP" altLang="en-US" b="1" dirty="0"/>
              <a:t>区のポリゴン</a:t>
            </a:r>
            <a:r>
              <a:rPr kumimoji="1" lang="ja-JP" altLang="en-US" b="1" dirty="0"/>
              <a:t>をクリックし、青色になっているのを確認したのち、地物選択をクリック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850743" y="2412240"/>
            <a:ext cx="2162629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台東区</a:t>
            </a:r>
            <a:r>
              <a:rPr kumimoji="1" lang="ja-JP" altLang="en-US" b="1" dirty="0"/>
              <a:t>をクリックすると、色が黄色（選択色）になる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地物の選択と保存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092200" y="733425"/>
            <a:ext cx="495300" cy="434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7" idx="3"/>
          </p:cNvCxnSpPr>
          <p:nvPr/>
        </p:nvCxnSpPr>
        <p:spPr>
          <a:xfrm>
            <a:off x="1587500" y="950913"/>
            <a:ext cx="3632200" cy="1985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3022600" y="3154231"/>
            <a:ext cx="2197100" cy="1671769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080" y="2827972"/>
            <a:ext cx="1316920" cy="2639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57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xmlns="" id="{3AD6B175-1D6D-4524-8872-2EDA1623C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 b="-754"/>
          <a:stretch/>
        </p:blipFill>
        <p:spPr>
          <a:xfrm>
            <a:off x="821634" y="837626"/>
            <a:ext cx="2938181" cy="43469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73" y="837626"/>
            <a:ext cx="4243883" cy="4326489"/>
          </a:xfrm>
          <a:prstGeom prst="rect">
            <a:avLst/>
          </a:prstGeom>
        </p:spPr>
      </p:pic>
      <p:cxnSp>
        <p:nvCxnSpPr>
          <p:cNvPr id="7" name="直線矢印コネクタ 6"/>
          <p:cNvCxnSpPr>
            <a:cxnSpLocks/>
          </p:cNvCxnSpPr>
          <p:nvPr/>
        </p:nvCxnSpPr>
        <p:spPr>
          <a:xfrm flipH="1" flipV="1">
            <a:off x="2351973" y="3185549"/>
            <a:ext cx="474091" cy="1516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4125417" y="221581"/>
            <a:ext cx="490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属性テーブルを開き選択した地物を表示すると、地図で選択した地物のみ表示される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898472" y="2896614"/>
            <a:ext cx="1767383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125416" y="5215857"/>
            <a:ext cx="490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`</a:t>
            </a:r>
            <a:r>
              <a:rPr lang="ja-JP" altLang="en-US" sz="1600" b="1" dirty="0"/>
              <a:t>選択地物のみ保存する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にチェックを付け保存する。</a:t>
            </a:r>
            <a:endParaRPr lang="en-US" altLang="ja-JP" sz="1600" b="1" dirty="0"/>
          </a:p>
          <a:p>
            <a:r>
              <a:rPr lang="ja-JP" altLang="en-US" sz="1600" b="1" dirty="0"/>
              <a:t>同じ手法で、墨田区のポリゴンを出力する。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21634" y="4856902"/>
            <a:ext cx="2712279" cy="283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91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00" y="702898"/>
            <a:ext cx="3314700" cy="485122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950904"/>
            <a:ext cx="4618866" cy="4216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7900" y="260084"/>
            <a:ext cx="8572500" cy="581554"/>
          </a:xfrm>
        </p:spPr>
        <p:txBody>
          <a:bodyPr>
            <a:normAutofit/>
          </a:bodyPr>
          <a:lstStyle/>
          <a:p>
            <a:r>
              <a:rPr lang="en-US" altLang="ja-JP" sz="1800" b="1" u="none" dirty="0">
                <a:solidFill>
                  <a:srgbClr val="0070C0"/>
                </a:solidFill>
              </a:rPr>
              <a:t>A. </a:t>
            </a:r>
            <a:r>
              <a:rPr lang="ja-JP" altLang="en-US" sz="1800" b="1" u="none" dirty="0">
                <a:solidFill>
                  <a:srgbClr val="0070C0"/>
                </a:solidFill>
              </a:rPr>
              <a:t>台東区と墨田区のポリゴンをマージする</a:t>
            </a:r>
            <a:endParaRPr kumimoji="1" lang="ja-JP" altLang="en-US" sz="18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51300" y="632311"/>
            <a:ext cx="509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>
                <a:solidFill>
                  <a:srgbClr val="0070C0"/>
                </a:solidFill>
              </a:rPr>
              <a:t>ベクタ</a:t>
            </a:r>
            <a:r>
              <a:rPr lang="ja-JP" altLang="en-US" sz="1800" b="1" dirty="0">
                <a:solidFill>
                  <a:srgbClr val="0070C0"/>
                </a:solidFill>
              </a:rPr>
              <a:t>＞</a:t>
            </a:r>
            <a:r>
              <a:rPr kumimoji="1" lang="ja-JP" altLang="en-US" sz="1800" b="1" dirty="0">
                <a:solidFill>
                  <a:srgbClr val="0070C0"/>
                </a:solidFill>
              </a:rPr>
              <a:t>データ管理ツール</a:t>
            </a:r>
            <a:r>
              <a:rPr lang="ja-JP" altLang="en-US" sz="1800" b="1" dirty="0">
                <a:solidFill>
                  <a:srgbClr val="0070C0"/>
                </a:solidFill>
              </a:rPr>
              <a:t>＞ベクタレイヤの結合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1" y="1056958"/>
            <a:ext cx="2676524" cy="3694653"/>
          </a:xfrm>
          <a:prstGeom prst="rect">
            <a:avLst/>
          </a:prstGeom>
        </p:spPr>
      </p:pic>
      <p:cxnSp>
        <p:nvCxnSpPr>
          <p:cNvPr id="22" name="直線矢印コネクタ 21"/>
          <p:cNvCxnSpPr/>
          <p:nvPr/>
        </p:nvCxnSpPr>
        <p:spPr>
          <a:xfrm flipV="1">
            <a:off x="2870200" y="1670758"/>
            <a:ext cx="342900" cy="488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5413271" y="1582390"/>
            <a:ext cx="1025629" cy="50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 flipV="1">
            <a:off x="5486402" y="2429891"/>
            <a:ext cx="2590798" cy="329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3530600" y="5247411"/>
            <a:ext cx="561340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1. </a:t>
            </a:r>
            <a:r>
              <a:rPr lang="ja-JP" altLang="en-US" b="1" dirty="0"/>
              <a:t>入力レイヤ＞ポリゴンを選択する </a:t>
            </a:r>
            <a:r>
              <a:rPr lang="en-US" altLang="ja-JP" b="1" dirty="0"/>
              <a:t>2.</a:t>
            </a:r>
            <a:r>
              <a:rPr lang="ja-JP" altLang="en-US" b="1" dirty="0"/>
              <a:t>出力するシェープファイルの保存する場所と名前を入力 </a:t>
            </a:r>
            <a:r>
              <a:rPr lang="en-US" altLang="ja-JP" b="1" dirty="0"/>
              <a:t>3. </a:t>
            </a:r>
            <a:r>
              <a:rPr lang="ja-JP" altLang="en-US" b="1" dirty="0"/>
              <a:t>実行をクリックする</a:t>
            </a:r>
            <a:endParaRPr kumimoji="1" lang="ja-JP" altLang="en-US" dirty="0"/>
          </a:p>
        </p:txBody>
      </p:sp>
      <p:sp>
        <p:nvSpPr>
          <p:cNvPr id="29" name="タイトル 1"/>
          <p:cNvSpPr txBox="1">
            <a:spLocks/>
          </p:cNvSpPr>
          <p:nvPr/>
        </p:nvSpPr>
        <p:spPr>
          <a:xfrm>
            <a:off x="117900" y="-12447"/>
            <a:ext cx="8305800" cy="5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b="1" u="none">
                <a:solidFill>
                  <a:srgbClr val="0070C0"/>
                </a:solidFill>
              </a:rPr>
              <a:t>2</a:t>
            </a:r>
            <a:r>
              <a:rPr lang="ja-JP" altLang="en-US" sz="2400" b="1" u="none">
                <a:solidFill>
                  <a:srgbClr val="0070C0"/>
                </a:solidFill>
              </a:rPr>
              <a:t>　その他の空間データの操作</a:t>
            </a:r>
            <a:endParaRPr lang="ja-JP" altLang="en-US" sz="20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5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54" y="338554"/>
            <a:ext cx="6740292" cy="51816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35708" y="0"/>
            <a:ext cx="6221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台東区と墨田区のポリゴンがマージされ、一つのポリゴンになった。</a:t>
            </a:r>
          </a:p>
        </p:txBody>
      </p:sp>
    </p:spTree>
    <p:extLst>
      <p:ext uri="{BB962C8B-B14F-4D97-AF65-F5344CB8AC3E}">
        <p14:creationId xmlns:p14="http://schemas.microsoft.com/office/powerpoint/2010/main" val="92419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58" y="558954"/>
            <a:ext cx="5435600" cy="496177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42" y="480128"/>
            <a:ext cx="3429395" cy="33044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443" y="-101425"/>
            <a:ext cx="8305800" cy="581554"/>
          </a:xfrm>
        </p:spPr>
        <p:txBody>
          <a:bodyPr>
            <a:normAutofit/>
          </a:bodyPr>
          <a:lstStyle/>
          <a:p>
            <a:r>
              <a:rPr lang="en-US" altLang="ja-JP" sz="2400" b="1" u="none" dirty="0">
                <a:solidFill>
                  <a:srgbClr val="0070C0"/>
                </a:solidFill>
              </a:rPr>
              <a:t>B. </a:t>
            </a:r>
            <a:r>
              <a:rPr lang="ja-JP" altLang="en-US" sz="2400" b="1" u="none" dirty="0">
                <a:solidFill>
                  <a:srgbClr val="0070C0"/>
                </a:solidFill>
              </a:rPr>
              <a:t>マージしたポリゴンをデイゾルブする</a:t>
            </a:r>
            <a:endParaRPr kumimoji="1" lang="ja-JP" altLang="en-US" sz="2400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53646" y="41434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0070C0"/>
                </a:solidFill>
              </a:rPr>
              <a:t>ベクタ</a:t>
            </a:r>
            <a:r>
              <a:rPr kumimoji="1" lang="ja-JP" altLang="en-US" sz="1600" b="1" dirty="0">
                <a:solidFill>
                  <a:srgbClr val="0070C0"/>
                </a:solidFill>
              </a:rPr>
              <a:t>＞空間演算ツール</a:t>
            </a:r>
            <a:r>
              <a:rPr lang="ja-JP" altLang="en-US" sz="1600" b="1" dirty="0">
                <a:solidFill>
                  <a:srgbClr val="0070C0"/>
                </a:solidFill>
              </a:rPr>
              <a:t>＞ディゾルブ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5709440" y="99333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275528" y="177856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5844535" y="26142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7282909" y="5368029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4442" y="3972719"/>
            <a:ext cx="3292216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1.</a:t>
            </a:r>
            <a:r>
              <a:rPr lang="ja-JP" altLang="en-US" b="1" dirty="0"/>
              <a:t> 入力レイヤを選択する　</a:t>
            </a:r>
            <a:endParaRPr lang="en-US" altLang="ja-JP" b="1" dirty="0"/>
          </a:p>
          <a:p>
            <a:r>
              <a:rPr lang="en-US" altLang="ja-JP" b="1" dirty="0"/>
              <a:t>2.</a:t>
            </a:r>
            <a:r>
              <a:rPr lang="ja-JP" altLang="en-US" b="1" dirty="0"/>
              <a:t> ディゾルブフィールドを指定する（融合フィールドは、属性が統一されている行を選択する）</a:t>
            </a:r>
            <a:r>
              <a:rPr lang="en-US" altLang="ja-JP" b="1" dirty="0"/>
              <a:t> </a:t>
            </a:r>
            <a:endParaRPr lang="ja-JP" altLang="en-US" b="1" dirty="0"/>
          </a:p>
          <a:p>
            <a:r>
              <a:rPr kumimoji="1" lang="en-US" altLang="ja-JP" b="1" dirty="0"/>
              <a:t>3.</a:t>
            </a:r>
            <a:r>
              <a:rPr lang="ja-JP" altLang="en-US" b="1" dirty="0"/>
              <a:t>出力場所と名前を入力</a:t>
            </a:r>
            <a:endParaRPr lang="en-US" altLang="ja-JP" b="1" dirty="0"/>
          </a:p>
          <a:p>
            <a:r>
              <a:rPr kumimoji="1" lang="en-US" altLang="ja-JP" b="1" dirty="0"/>
              <a:t>4.</a:t>
            </a:r>
            <a:r>
              <a:rPr lang="ja-JP" altLang="en-US" b="1" dirty="0"/>
              <a:t> 実行をクリックする</a:t>
            </a:r>
            <a:endParaRPr kumimoji="1" lang="ja-JP" altLang="en-US" b="1" dirty="0"/>
          </a:p>
        </p:txBody>
      </p:sp>
      <p:cxnSp>
        <p:nvCxnSpPr>
          <p:cNvPr id="17" name="直線矢印コネクタ 16"/>
          <p:cNvCxnSpPr/>
          <p:nvPr/>
        </p:nvCxnSpPr>
        <p:spPr>
          <a:xfrm flipV="1">
            <a:off x="3149600" y="1362670"/>
            <a:ext cx="494378" cy="1149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xmlns="" id="{05B213C1-6475-4493-9BDD-BB650EF1A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630" y="2943861"/>
            <a:ext cx="2167414" cy="1881660"/>
          </a:xfrm>
          <a:prstGeom prst="rect">
            <a:avLst/>
          </a:prstGeom>
        </p:spPr>
      </p:pic>
      <p:cxnSp>
        <p:nvCxnSpPr>
          <p:cNvPr id="13" name="直線矢印コネクタ 12"/>
          <p:cNvCxnSpPr>
            <a:cxnSpLocks/>
          </p:cNvCxnSpPr>
          <p:nvPr/>
        </p:nvCxnSpPr>
        <p:spPr>
          <a:xfrm>
            <a:off x="6326058" y="2132363"/>
            <a:ext cx="568172" cy="907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48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150785"/>
            <a:ext cx="4946651" cy="38027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54459" y="0"/>
            <a:ext cx="488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町丁目界がなくなり、単純なポリゴンになった</a:t>
            </a:r>
            <a:endParaRPr lang="en-US" altLang="ja-JP" sz="1600" b="1" dirty="0"/>
          </a:p>
          <a:p>
            <a:r>
              <a:rPr lang="ja-JP" altLang="en-US" sz="1600" b="1" dirty="0"/>
              <a:t>同様の手法で、東京</a:t>
            </a:r>
            <a:r>
              <a:rPr lang="en-US" altLang="ja-JP" sz="1600" b="1" dirty="0"/>
              <a:t>23</a:t>
            </a:r>
            <a:r>
              <a:rPr lang="ja-JP" altLang="en-US" sz="1600" b="1" dirty="0"/>
              <a:t>区のポリゴンをディゾルブする。</a:t>
            </a:r>
            <a:endParaRPr kumimoji="1" lang="en-US" altLang="ja-JP" sz="1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346200"/>
            <a:ext cx="3517900" cy="34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5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148" y="860201"/>
            <a:ext cx="3886618" cy="316936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34" y="1070229"/>
            <a:ext cx="4709566" cy="42990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74817"/>
            <a:ext cx="8305800" cy="581554"/>
          </a:xfrm>
        </p:spPr>
        <p:txBody>
          <a:bodyPr>
            <a:normAutofit/>
          </a:bodyPr>
          <a:lstStyle/>
          <a:p>
            <a:r>
              <a:rPr lang="en-US" altLang="ja-JP" sz="2000" b="1" u="none" dirty="0">
                <a:solidFill>
                  <a:srgbClr val="0070C0"/>
                </a:solidFill>
              </a:rPr>
              <a:t>B. </a:t>
            </a:r>
            <a:r>
              <a:rPr lang="ja-JP" altLang="en-US" sz="2000" b="1" u="none" dirty="0">
                <a:solidFill>
                  <a:srgbClr val="0070C0"/>
                </a:solidFill>
              </a:rPr>
              <a:t>点データポリゴンでクリップ</a:t>
            </a:r>
            <a:r>
              <a:rPr lang="en-US" altLang="ja-JP" sz="2000" b="1" u="none" dirty="0">
                <a:solidFill>
                  <a:srgbClr val="0070C0"/>
                </a:solidFill>
              </a:rPr>
              <a:t>(Clip)</a:t>
            </a:r>
            <a:r>
              <a:rPr lang="ja-JP" altLang="en-US" sz="2000" b="1" u="none" dirty="0">
                <a:solidFill>
                  <a:srgbClr val="0070C0"/>
                </a:solidFill>
              </a:rPr>
              <a:t>する</a:t>
            </a:r>
            <a:endParaRPr kumimoji="1" lang="ja-JP" altLang="en-US" sz="20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75010" y="305981"/>
            <a:ext cx="396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ベクタ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＞空間演算ツール</a:t>
            </a:r>
            <a:r>
              <a:rPr lang="ja-JP" altLang="en-US" sz="2000" b="1" dirty="0">
                <a:solidFill>
                  <a:srgbClr val="0070C0"/>
                </a:solidFill>
              </a:rPr>
              <a:t>＞クリップ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817608" y="1513111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3010" y="664926"/>
            <a:ext cx="396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0070C0"/>
                </a:solidFill>
              </a:rPr>
              <a:t>２３区のコンビニデータを読み込む。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3340100" y="2156172"/>
            <a:ext cx="685800" cy="216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42900" y="5418977"/>
            <a:ext cx="8648521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1. </a:t>
            </a:r>
            <a:r>
              <a:rPr lang="ja-JP" altLang="en-US" b="1" dirty="0"/>
              <a:t>入力レイヤをポイントにする　</a:t>
            </a:r>
            <a:r>
              <a:rPr lang="en-US" altLang="ja-JP" b="1" dirty="0"/>
              <a:t>2. </a:t>
            </a:r>
            <a:r>
              <a:rPr lang="ja-JP" altLang="en-US" b="1" dirty="0"/>
              <a:t>オーバーレイヤを融合にする　</a:t>
            </a:r>
            <a:r>
              <a:rPr lang="en-US" altLang="ja-JP" b="1" dirty="0"/>
              <a:t>3.</a:t>
            </a:r>
            <a:r>
              <a:rPr lang="ja-JP" altLang="en-US" b="1" dirty="0"/>
              <a:t>出力場所と名前を入力　</a:t>
            </a:r>
            <a:r>
              <a:rPr lang="en-US" altLang="ja-JP" b="1" dirty="0"/>
              <a:t>4.</a:t>
            </a:r>
            <a:r>
              <a:rPr lang="ja-JP" altLang="en-US" b="1" dirty="0"/>
              <a:t> 実行をクリックする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5817608" y="199046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6098314" y="291069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7050814" y="490805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4318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2556865" y="61136"/>
            <a:ext cx="4030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台東区と墨田区にあるコンビニが抽出できた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63" y="399690"/>
            <a:ext cx="6612673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8356" y="975070"/>
            <a:ext cx="4906744" cy="43242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591" y="994986"/>
            <a:ext cx="3929784" cy="40862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561" y="614792"/>
            <a:ext cx="8305800" cy="360278"/>
          </a:xfrm>
        </p:spPr>
        <p:txBody>
          <a:bodyPr>
            <a:noAutofit/>
          </a:bodyPr>
          <a:lstStyle/>
          <a:p>
            <a:r>
              <a:rPr lang="en-US" altLang="ja-JP" sz="2400" u="none" dirty="0">
                <a:solidFill>
                  <a:srgbClr val="0070C0"/>
                </a:solidFill>
              </a:rPr>
              <a:t>A.</a:t>
            </a:r>
            <a:r>
              <a:rPr lang="ja-JP" altLang="en-US" sz="2400" u="none" dirty="0">
                <a:solidFill>
                  <a:srgbClr val="0070C0"/>
                </a:solidFill>
              </a:rPr>
              <a:t>　インターセクト</a:t>
            </a:r>
            <a:r>
              <a:rPr lang="en-US" altLang="ja-JP" sz="2400" u="none" dirty="0">
                <a:solidFill>
                  <a:srgbClr val="0070C0"/>
                </a:solidFill>
              </a:rPr>
              <a:t>(Intersect)</a:t>
            </a:r>
            <a:endParaRPr kumimoji="1" lang="ja-JP" altLang="en-US" sz="24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57371" y="109008"/>
            <a:ext cx="478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ベクタ</a:t>
            </a:r>
            <a:r>
              <a:rPr lang="ja-JP" altLang="en-US" sz="2000" b="1" dirty="0">
                <a:solidFill>
                  <a:srgbClr val="0070C0"/>
                </a:solidFill>
              </a:rPr>
              <a:t>＞空間演算ツール＞交差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3472" y="5338906"/>
            <a:ext cx="872162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1.</a:t>
            </a:r>
            <a:r>
              <a:rPr lang="ja-JP" altLang="en-US" dirty="0"/>
              <a:t> </a:t>
            </a:r>
            <a:r>
              <a:rPr kumimoji="1" lang="ja-JP" altLang="en-US" dirty="0"/>
              <a:t>入力ベクタレイヤを河川</a:t>
            </a:r>
            <a:r>
              <a:rPr lang="ja-JP" altLang="en-US" dirty="0"/>
              <a:t>に</a:t>
            </a:r>
            <a:r>
              <a:rPr kumimoji="1" lang="ja-JP" altLang="en-US" dirty="0"/>
              <a:t>する </a:t>
            </a:r>
            <a:r>
              <a:rPr kumimoji="1" lang="en-US" altLang="ja-JP" dirty="0"/>
              <a:t>2.</a:t>
            </a:r>
            <a:r>
              <a:rPr lang="ja-JP" altLang="en-US" dirty="0"/>
              <a:t>交差レイヤを融合にする　</a:t>
            </a:r>
            <a:r>
              <a:rPr kumimoji="1" lang="en-US" altLang="ja-JP" dirty="0"/>
              <a:t>3. </a:t>
            </a:r>
            <a:r>
              <a:rPr lang="ja-JP" altLang="en-US" dirty="0"/>
              <a:t>出力場所と名前を入力　</a:t>
            </a:r>
            <a:r>
              <a:rPr lang="en-US" altLang="ja-JP" dirty="0"/>
              <a:t>4.</a:t>
            </a:r>
            <a:r>
              <a:rPr lang="ja-JP" altLang="en-US" dirty="0"/>
              <a:t> 実行をクリックする</a:t>
            </a: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98651" y="37853"/>
            <a:ext cx="8305800" cy="5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u="none">
                <a:solidFill>
                  <a:srgbClr val="0070C0"/>
                </a:solidFill>
              </a:rPr>
              <a:t>オーバーレイ分析</a:t>
            </a:r>
            <a:endParaRPr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48356" y="594876"/>
            <a:ext cx="478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東京の河川データを読み込む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964046" y="14268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6967221" y="1896381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7331919" y="322852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987349" y="472836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3530600" y="2679700"/>
            <a:ext cx="617756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91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40000" y="202466"/>
            <a:ext cx="531427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江東区と墨田区に</a:t>
            </a:r>
            <a:r>
              <a:rPr kumimoji="1" lang="ja-JP" altLang="en-US" sz="1600" b="1" dirty="0"/>
              <a:t>交差する</a:t>
            </a:r>
            <a:r>
              <a:rPr lang="ja-JP" altLang="en-US" sz="1600" b="1" dirty="0"/>
              <a:t>河川</a:t>
            </a:r>
            <a:r>
              <a:rPr kumimoji="1" lang="ja-JP" altLang="en-US" sz="1600" b="1" dirty="0"/>
              <a:t>レイヤが新規に作成された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8476" y="5405770"/>
            <a:ext cx="472552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/>
              <a:t>※</a:t>
            </a:r>
            <a:r>
              <a:rPr lang="ja-JP" altLang="en-US" b="1" dirty="0"/>
              <a:t>属性情報をチェックしクリップとの違いを確認する。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641271"/>
            <a:ext cx="5765800" cy="44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2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基本的な空間解析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0" y="1381679"/>
            <a:ext cx="4582635" cy="333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[</a:t>
            </a:r>
            <a:r>
              <a:rPr kumimoji="1" lang="ja-JP" altLang="en-US" b="1" dirty="0"/>
              <a:t>使用データ</a:t>
            </a:r>
            <a:r>
              <a:rPr kumimoji="1" lang="en-US" altLang="ja-JP" b="1" dirty="0"/>
              <a:t>]</a:t>
            </a:r>
          </a:p>
          <a:p>
            <a:endParaRPr kumimoji="1" lang="en-US" altLang="ja-JP" b="1" dirty="0"/>
          </a:p>
          <a:p>
            <a:r>
              <a:rPr lang="en-US" altLang="ja-JP" b="1" dirty="0"/>
              <a:t>11.md</a:t>
            </a:r>
            <a:r>
              <a:rPr lang="ja-JP" altLang="en-US" b="1" dirty="0"/>
              <a:t>を参照してください。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lang="en-US" altLang="ja-JP" b="1" dirty="0"/>
              <a:t>[</a:t>
            </a:r>
            <a:r>
              <a:rPr lang="ja-JP" altLang="en-US" b="1" dirty="0"/>
              <a:t>実習の内容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en-US" altLang="ja-JP" b="1" dirty="0"/>
              <a:t>1</a:t>
            </a:r>
            <a:r>
              <a:rPr lang="ja-JP" altLang="en-US" b="1" dirty="0"/>
              <a:t>　基本量の測定と空間オブジェクトの選択</a:t>
            </a:r>
          </a:p>
          <a:p>
            <a:r>
              <a:rPr lang="ja-JP" altLang="en-US" b="1" dirty="0"/>
              <a:t>      </a:t>
            </a:r>
            <a:r>
              <a:rPr lang="en-US" altLang="ja-JP" b="1" dirty="0"/>
              <a:t>A.  </a:t>
            </a:r>
            <a:r>
              <a:rPr lang="ja-JP" altLang="en-US" b="1" dirty="0"/>
              <a:t>手動で、長さ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を計測する方法</a:t>
            </a:r>
          </a:p>
          <a:p>
            <a:r>
              <a:rPr lang="ja-JP" altLang="en-US" b="1" dirty="0"/>
              <a:t>　　 </a:t>
            </a:r>
            <a:r>
              <a:rPr lang="en-US" altLang="ja-JP" b="1" dirty="0"/>
              <a:t>B.</a:t>
            </a:r>
            <a:r>
              <a:rPr lang="ja-JP" altLang="en-US" b="1" dirty="0"/>
              <a:t>　フィールド演算から、長さ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を計算する方法</a:t>
            </a:r>
          </a:p>
          <a:p>
            <a:endParaRPr lang="ja-JP" altLang="en-US" b="1" dirty="0"/>
          </a:p>
          <a:p>
            <a:r>
              <a:rPr lang="en-US" altLang="ja-JP" b="1" dirty="0"/>
              <a:t>2  </a:t>
            </a:r>
            <a:r>
              <a:rPr lang="ja-JP" altLang="en-US" b="1" dirty="0"/>
              <a:t>その他の空間データの操作</a:t>
            </a:r>
          </a:p>
          <a:p>
            <a:r>
              <a:rPr lang="ja-JP" altLang="en-US" b="1" dirty="0"/>
              <a:t>　</a:t>
            </a:r>
            <a:r>
              <a:rPr lang="en-US" altLang="ja-JP" b="1" dirty="0"/>
              <a:t>A.</a:t>
            </a:r>
            <a:r>
              <a:rPr lang="ja-JP" altLang="en-US" b="1" dirty="0"/>
              <a:t>クリップ</a:t>
            </a:r>
            <a:r>
              <a:rPr lang="en-US" altLang="ja-JP" b="1" dirty="0"/>
              <a:t>(Clip)</a:t>
            </a:r>
            <a:r>
              <a:rPr lang="ja-JP" altLang="en-US" b="1" dirty="0"/>
              <a:t>　</a:t>
            </a:r>
            <a:r>
              <a:rPr lang="en-US" altLang="ja-JP" b="1" dirty="0"/>
              <a:t>B.</a:t>
            </a:r>
            <a:r>
              <a:rPr lang="ja-JP" altLang="en-US" b="1" dirty="0"/>
              <a:t>マージ</a:t>
            </a:r>
            <a:r>
              <a:rPr lang="en-US" altLang="ja-JP" b="1" dirty="0"/>
              <a:t>(Merge)</a:t>
            </a:r>
            <a:r>
              <a:rPr lang="ja-JP" altLang="en-US" b="1" dirty="0"/>
              <a:t>　</a:t>
            </a:r>
            <a:r>
              <a:rPr lang="en-US" altLang="ja-JP" b="1" dirty="0"/>
              <a:t>C.</a:t>
            </a:r>
            <a:r>
              <a:rPr lang="ja-JP" altLang="en-US" b="1" dirty="0"/>
              <a:t>ディゾルブ</a:t>
            </a:r>
            <a:r>
              <a:rPr lang="en-US" altLang="ja-JP" b="1" dirty="0"/>
              <a:t>(Dissolve)</a:t>
            </a:r>
          </a:p>
          <a:p>
            <a:endParaRPr lang="en-US" altLang="ja-JP" b="1" dirty="0"/>
          </a:p>
          <a:p>
            <a:r>
              <a:rPr lang="en-US" altLang="ja-JP" b="1" dirty="0"/>
              <a:t>3  </a:t>
            </a:r>
            <a:r>
              <a:rPr lang="ja-JP" altLang="en-US" b="1" dirty="0"/>
              <a:t>オーバーレイ分析</a:t>
            </a:r>
          </a:p>
          <a:p>
            <a:r>
              <a:rPr lang="ja-JP" altLang="en-US" b="1" dirty="0"/>
              <a:t>   </a:t>
            </a:r>
            <a:r>
              <a:rPr lang="en-US" altLang="ja-JP" b="1" dirty="0"/>
              <a:t>A.</a:t>
            </a:r>
            <a:r>
              <a:rPr lang="ja-JP" altLang="en-US" b="1" dirty="0"/>
              <a:t>インターセクト</a:t>
            </a:r>
            <a:r>
              <a:rPr lang="en-US" altLang="ja-JP" b="1" dirty="0"/>
              <a:t>(Intersect) </a:t>
            </a:r>
            <a:r>
              <a:rPr lang="ja-JP" altLang="en-US" b="1" dirty="0"/>
              <a:t>　</a:t>
            </a:r>
            <a:r>
              <a:rPr lang="en-US" altLang="ja-JP" b="1" dirty="0"/>
              <a:t>B. </a:t>
            </a:r>
            <a:r>
              <a:rPr lang="ja-JP" altLang="en-US" b="1" dirty="0"/>
              <a:t>ユニオン</a:t>
            </a:r>
            <a:r>
              <a:rPr lang="en-US" altLang="ja-JP" b="1" dirty="0"/>
              <a:t>(Union) 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679"/>
            <a:ext cx="4594256" cy="35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2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493" y="1003085"/>
            <a:ext cx="3871911" cy="42052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C.</a:t>
            </a:r>
            <a:r>
              <a:rPr lang="ja-JP" altLang="en-US" sz="3200" u="none" dirty="0">
                <a:solidFill>
                  <a:srgbClr val="0070C0"/>
                </a:solidFill>
              </a:rPr>
              <a:t>　ユニオン </a:t>
            </a:r>
            <a:r>
              <a:rPr lang="en-US" altLang="ja-JP" sz="3200" u="none" dirty="0">
                <a:solidFill>
                  <a:srgbClr val="0070C0"/>
                </a:solidFill>
              </a:rPr>
              <a:t>(Union)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71880" y="222954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ベクター</a:t>
            </a:r>
            <a:r>
              <a:rPr lang="ja-JP" altLang="en-US" sz="2000" b="1" dirty="0">
                <a:solidFill>
                  <a:srgbClr val="0070C0"/>
                </a:solidFill>
              </a:rPr>
              <a:t>＞空間演算ツール＞統合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19851" y="149119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119851" y="1947073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301952" y="247748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8161352" y="4820781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4986" y="5209364"/>
            <a:ext cx="872162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1.</a:t>
            </a:r>
            <a:r>
              <a:rPr lang="ja-JP" altLang="en-US" dirty="0"/>
              <a:t> </a:t>
            </a:r>
            <a:r>
              <a:rPr kumimoji="1" lang="ja-JP" altLang="en-US" dirty="0"/>
              <a:t>入力レイヤをディゾルブした２３区のポリゴンにする </a:t>
            </a:r>
            <a:r>
              <a:rPr kumimoji="1" lang="en-US" altLang="ja-JP" dirty="0"/>
              <a:t>2.</a:t>
            </a:r>
            <a:r>
              <a:rPr lang="ja-JP" altLang="en-US" dirty="0"/>
              <a:t>オーバーレイヤを台東区と墨田区のポリゴンにする　</a:t>
            </a:r>
            <a:r>
              <a:rPr kumimoji="1" lang="en-US" altLang="ja-JP" dirty="0"/>
              <a:t>3. </a:t>
            </a:r>
            <a:r>
              <a:rPr lang="ja-JP" altLang="en-US" dirty="0"/>
              <a:t>出力場所と名前を入力　</a:t>
            </a:r>
            <a:r>
              <a:rPr lang="en-US" altLang="ja-JP" dirty="0"/>
              <a:t>4.</a:t>
            </a:r>
            <a:r>
              <a:rPr lang="ja-JP" altLang="en-US" dirty="0"/>
              <a:t> 実行をクリックする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72" y="764754"/>
            <a:ext cx="4787899" cy="43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1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3654120" y="310243"/>
            <a:ext cx="1835759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ポリゴンが統合された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63" y="773952"/>
            <a:ext cx="6282473" cy="48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xmlns="" id="{B9654B3A-AF65-41EC-9E77-6E0B6CDB3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32" b="3298"/>
          <a:stretch/>
        </p:blipFill>
        <p:spPr>
          <a:xfrm>
            <a:off x="3869661" y="978887"/>
            <a:ext cx="5166961" cy="375722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xmlns="" id="{7DC22167-A0E1-4865-849A-BD7F50BF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25" b="28811"/>
          <a:stretch/>
        </p:blipFill>
        <p:spPr>
          <a:xfrm>
            <a:off x="60453" y="821573"/>
            <a:ext cx="3727493" cy="406841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17075" r="3025" b="21786"/>
          <a:stretch/>
        </p:blipFill>
        <p:spPr>
          <a:xfrm>
            <a:off x="2334852" y="1568111"/>
            <a:ext cx="1289651" cy="3136349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H="1">
            <a:off x="1703256" y="1662836"/>
            <a:ext cx="631596" cy="282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cxnSpLocks/>
          </p:cNvCxnSpPr>
          <p:nvPr/>
        </p:nvCxnSpPr>
        <p:spPr>
          <a:xfrm flipV="1">
            <a:off x="3657513" y="3721290"/>
            <a:ext cx="259394" cy="361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401996" y="5143041"/>
            <a:ext cx="4554452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tokyo_23ku</a:t>
            </a:r>
            <a:r>
              <a:rPr lang="ja-JP" altLang="en-US" dirty="0"/>
              <a:t>のデータを読み込んだ後に、</a:t>
            </a:r>
            <a:endParaRPr kumimoji="1" lang="en-US" altLang="ja-JP" dirty="0"/>
          </a:p>
          <a:p>
            <a:r>
              <a:rPr kumimoji="1" lang="ja-JP" altLang="en-US" dirty="0"/>
              <a:t>ブラウザから地理院タイル（衛星画像・空中写真）を</a:t>
            </a:r>
            <a:r>
              <a:rPr kumimoji="1" lang="ja-JP" altLang="en-US" dirty="0" err="1"/>
              <a:t>読みむ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42900" y="0"/>
            <a:ext cx="8305800" cy="5815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>
                <a:solidFill>
                  <a:srgbClr val="0070C0"/>
                </a:solidFill>
              </a:rPr>
              <a:t>基本量の測定と</a:t>
            </a:r>
            <a:r>
              <a:rPr lang="ja-JP" altLang="en-US" sz="3200" b="1" u="none" dirty="0">
                <a:solidFill>
                  <a:srgbClr val="0070C0"/>
                </a:solidFill>
              </a:rPr>
              <a:t>空間オブジェクトの選択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9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71"/>
          <a:stretch/>
        </p:blipFill>
        <p:spPr>
          <a:xfrm>
            <a:off x="465934" y="1177251"/>
            <a:ext cx="7366767" cy="18768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A.</a:t>
            </a:r>
            <a:r>
              <a:rPr lang="ja-JP" altLang="en-US" sz="3200" b="1" u="none" dirty="0">
                <a:solidFill>
                  <a:srgbClr val="0070C0"/>
                </a:solidFill>
              </a:rPr>
              <a:t>　手動で、長さ と</a:t>
            </a:r>
            <a:r>
              <a:rPr lang="en-US" altLang="ja-JP" sz="3200" b="1" u="none" dirty="0">
                <a:solidFill>
                  <a:srgbClr val="0070C0"/>
                </a:solidFill>
              </a:rPr>
              <a:t> </a:t>
            </a:r>
            <a:r>
              <a:rPr lang="ja-JP" altLang="en-US" sz="3200" b="1" u="none" dirty="0">
                <a:solidFill>
                  <a:srgbClr val="0070C0"/>
                </a:solidFill>
              </a:rPr>
              <a:t>面積 を計測する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937301" y="2601191"/>
            <a:ext cx="546754" cy="4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70302" y="5450954"/>
            <a:ext cx="431239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不忍池周辺を表示し、</a:t>
            </a:r>
            <a:r>
              <a:rPr lang="en-US" altLang="ja-JP" b="1" dirty="0"/>
              <a:t>`</a:t>
            </a:r>
            <a:r>
              <a:rPr lang="ja-JP" altLang="en-US" b="1" dirty="0"/>
              <a:t>線の長さを測る</a:t>
            </a:r>
            <a:r>
              <a:rPr lang="en-US" altLang="ja-JP" b="1" dirty="0"/>
              <a:t>`</a:t>
            </a:r>
            <a:r>
              <a:rPr lang="ja-JP" altLang="en-US" b="1" dirty="0"/>
              <a:t>をクリックする。</a:t>
            </a:r>
            <a:endParaRPr lang="en-US" altLang="ja-JP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5B9E8A61-B9D6-4B83-9793-FFA904209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7" t="44204" r="17307" b="38038"/>
          <a:stretch/>
        </p:blipFill>
        <p:spPr>
          <a:xfrm>
            <a:off x="4931392" y="3072341"/>
            <a:ext cx="2673578" cy="1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6198" y="855742"/>
            <a:ext cx="5495827" cy="435608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7715" y="142287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不忍池の周長</a:t>
            </a:r>
            <a:r>
              <a:rPr kumimoji="1" lang="ja-JP" altLang="en-US" sz="3200" b="1" dirty="0">
                <a:solidFill>
                  <a:srgbClr val="0070C0"/>
                </a:solidFill>
              </a:rPr>
              <a:t>を測定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4084457" y="3007151"/>
            <a:ext cx="975085" cy="13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1979628" y="3007151"/>
            <a:ext cx="1989057" cy="8683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池の外周を縁取るように、点を打ち、最初の点と重なったところで右クリック</a:t>
            </a:r>
            <a:endParaRPr kumimoji="1" lang="en-US" altLang="ja-JP" b="1" dirty="0"/>
          </a:p>
          <a:p>
            <a:r>
              <a:rPr lang="ja-JP" altLang="en-US" b="1" dirty="0"/>
              <a:t>　線の長さが計測される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9017" y="5113346"/>
            <a:ext cx="242388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※ </a:t>
            </a:r>
            <a:r>
              <a:rPr kumimoji="1" lang="ja-JP" altLang="en-US" b="1" dirty="0"/>
              <a:t>手動で計算するため、計測結果に個人差がでる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64111" y="5340503"/>
            <a:ext cx="25971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※</a:t>
            </a:r>
            <a:r>
              <a:rPr kumimoji="1" lang="ja-JP" altLang="en-US" b="1" dirty="0"/>
              <a:t>　手動　</a:t>
            </a:r>
            <a:r>
              <a:rPr lang="ja-JP" altLang="en-US" b="1" dirty="0"/>
              <a:t>－</a:t>
            </a:r>
            <a:r>
              <a:rPr kumimoji="1" lang="ja-JP" altLang="en-US" b="1" dirty="0"/>
              <a:t>　周長：</a:t>
            </a:r>
            <a:r>
              <a:rPr lang="en-US" altLang="ja-JP" b="1" dirty="0"/>
              <a:t> 1449.902m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83139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578" y="725864"/>
            <a:ext cx="5637228" cy="4682697"/>
          </a:xfrm>
          <a:prstGeom prst="rect">
            <a:avLst/>
          </a:prstGeom>
        </p:spPr>
      </p:pic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217715" y="111824"/>
            <a:ext cx="38331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猿沢池の面積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を</a:t>
            </a:r>
            <a:r>
              <a:rPr lang="ja-JP" altLang="en-US" sz="3200" b="1" u="none" dirty="0">
                <a:solidFill>
                  <a:srgbClr val="0070C0"/>
                </a:solidFill>
              </a:rPr>
              <a:t>測定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85150" y="2806699"/>
            <a:ext cx="1423447" cy="134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2134266" y="2941162"/>
            <a:ext cx="1750884" cy="9948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池の外周を縁取るように、点を打ち、最初の点と重なったところで右クリック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lang="ja-JP" altLang="en-US" b="1" dirty="0"/>
              <a:t>池の面積が計測される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161" y="5421764"/>
            <a:ext cx="286488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　手動　</a:t>
            </a:r>
            <a:r>
              <a:rPr lang="ja-JP" altLang="en-US" dirty="0"/>
              <a:t>－</a:t>
            </a:r>
            <a:r>
              <a:rPr kumimoji="1" lang="ja-JP" altLang="en-US" dirty="0"/>
              <a:t>　面積：</a:t>
            </a:r>
            <a:r>
              <a:rPr lang="en-US" altLang="ja-JP" dirty="0"/>
              <a:t> 124887.578 m²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67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04" y="930183"/>
            <a:ext cx="4237006" cy="466933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88" y="2958319"/>
            <a:ext cx="3737142" cy="264489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0765" y="58524"/>
            <a:ext cx="8305800" cy="324094"/>
          </a:xfrm>
        </p:spPr>
        <p:txBody>
          <a:bodyPr>
            <a:noAutofit/>
          </a:bodyPr>
          <a:lstStyle/>
          <a:p>
            <a:r>
              <a:rPr lang="en-US" altLang="ja-JP" sz="2000" b="1" u="none" dirty="0">
                <a:solidFill>
                  <a:srgbClr val="0070C0"/>
                </a:solidFill>
              </a:rPr>
              <a:t>B.</a:t>
            </a:r>
            <a:r>
              <a:rPr lang="ja-JP" altLang="en-US" sz="2000" b="1" u="none" dirty="0">
                <a:solidFill>
                  <a:srgbClr val="0070C0"/>
                </a:solidFill>
              </a:rPr>
              <a:t>　フィールド演算で、長さ </a:t>
            </a:r>
            <a:r>
              <a:rPr lang="en-US" altLang="ja-JP" sz="2000" b="1" u="none" dirty="0">
                <a:solidFill>
                  <a:srgbClr val="0070C0"/>
                </a:solidFill>
              </a:rPr>
              <a:t>or </a:t>
            </a:r>
            <a:r>
              <a:rPr lang="ja-JP" altLang="en-US" sz="2000" b="1" u="none" dirty="0">
                <a:solidFill>
                  <a:srgbClr val="0070C0"/>
                </a:solidFill>
              </a:rPr>
              <a:t>面積 を計測する</a:t>
            </a:r>
            <a:endParaRPr kumimoji="1" lang="ja-JP" altLang="en-US" sz="2000" u="none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65" y="356674"/>
            <a:ext cx="890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shinobazu_pond</a:t>
            </a:r>
            <a:r>
              <a:rPr lang="ja-JP" altLang="en-US" sz="1400" dirty="0"/>
              <a:t>のポリゴンを読み込み、周長と面積を計算する。</a:t>
            </a:r>
          </a:p>
          <a:p>
            <a:r>
              <a:rPr lang="ja-JP" altLang="en-US" sz="1400" dirty="0"/>
              <a:t>属性テーブルを開き、編集</a:t>
            </a:r>
            <a:r>
              <a:rPr kumimoji="1" lang="ja-JP" altLang="en-US" sz="1400" dirty="0"/>
              <a:t>モードに切り替え、</a:t>
            </a:r>
            <a:r>
              <a:rPr lang="ja-JP" altLang="en-US" sz="1400" dirty="0"/>
              <a:t>フィールド計算機を開く。</a:t>
            </a:r>
            <a:endParaRPr kumimoji="1" lang="ja-JP" altLang="en-US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05" y="1029669"/>
            <a:ext cx="6334125" cy="1828800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1527142" y="2318994"/>
            <a:ext cx="961534" cy="1762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2413605" y="1320829"/>
            <a:ext cx="339022" cy="320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5" idx="3"/>
          </p:cNvCxnSpPr>
          <p:nvPr/>
        </p:nvCxnSpPr>
        <p:spPr>
          <a:xfrm>
            <a:off x="2752627" y="1481085"/>
            <a:ext cx="5392132" cy="377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8163613" y="1320829"/>
            <a:ext cx="395925" cy="320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20" idx="2"/>
          </p:cNvCxnSpPr>
          <p:nvPr/>
        </p:nvCxnSpPr>
        <p:spPr>
          <a:xfrm flipH="1">
            <a:off x="6496718" y="1641340"/>
            <a:ext cx="1864858" cy="1404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1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9"/>
          <a:stretch/>
        </p:blipFill>
        <p:spPr>
          <a:xfrm>
            <a:off x="62996" y="0"/>
            <a:ext cx="6477504" cy="57150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478089" y="954263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②</a:t>
            </a:r>
            <a:r>
              <a:rPr kumimoji="1" lang="ja-JP" altLang="en-US" sz="1100" b="1" dirty="0"/>
              <a:t>　フィールド名：　</a:t>
            </a:r>
            <a:r>
              <a:rPr kumimoji="1" lang="en-US" altLang="ja-JP" sz="1100" b="1" dirty="0"/>
              <a:t>perimeter</a:t>
            </a:r>
            <a:endParaRPr kumimoji="1" lang="ja-JP" altLang="en-US" sz="11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78089" y="1415081"/>
            <a:ext cx="2028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③</a:t>
            </a:r>
            <a:r>
              <a:rPr kumimoji="1" lang="ja-JP" altLang="en-US" sz="1100" b="1" dirty="0"/>
              <a:t>　出力フィールドタイプ：　</a:t>
            </a:r>
            <a:r>
              <a:rPr lang="en-US" altLang="ja-JP" sz="1100" b="1" dirty="0"/>
              <a:t>real</a:t>
            </a:r>
            <a:endParaRPr kumimoji="1" lang="ja-JP" altLang="en-US" sz="11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89637" y="2589131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　⑥　関数：　</a:t>
            </a:r>
            <a:endParaRPr lang="en-US" altLang="ja-JP" sz="1100" b="1" dirty="0"/>
          </a:p>
          <a:p>
            <a:r>
              <a:rPr lang="ja-JP" altLang="en-US" sz="1100" b="1" dirty="0"/>
              <a:t> ジオメトリから</a:t>
            </a:r>
            <a:r>
              <a:rPr lang="en-US" altLang="ja-JP" sz="1100" b="1" dirty="0"/>
              <a:t>$perimeter</a:t>
            </a:r>
            <a:r>
              <a:rPr lang="ja-JP" altLang="en-US" sz="1100" b="1" dirty="0"/>
              <a:t>をダブルクリック</a:t>
            </a:r>
            <a:endParaRPr kumimoji="1" lang="ja-JP" altLang="en-US" sz="11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46804" y="3217836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/>
              <a:t>式に</a:t>
            </a:r>
            <a:r>
              <a:rPr lang="en-US" altLang="ja-JP" sz="1100" b="1" dirty="0"/>
              <a:t>$perimeter</a:t>
            </a:r>
            <a:r>
              <a:rPr lang="ja-JP" altLang="en-US" sz="1100" b="1" dirty="0"/>
              <a:t>が表示される</a:t>
            </a:r>
            <a:endParaRPr kumimoji="1" lang="ja-JP" altLang="en-US" sz="11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478089" y="1847897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④</a:t>
            </a:r>
            <a:r>
              <a:rPr kumimoji="1" lang="ja-JP" altLang="en-US" sz="1100" b="1" dirty="0"/>
              <a:t>　出力フィールド幅：　</a:t>
            </a:r>
            <a:r>
              <a:rPr lang="en-US" altLang="ja-JP" sz="1100" b="1" dirty="0"/>
              <a:t>10</a:t>
            </a:r>
            <a:endParaRPr kumimoji="1" lang="ja-JP" altLang="en-US" sz="11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85007" y="2169020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⑤　精度</a:t>
            </a:r>
            <a:r>
              <a:rPr kumimoji="1" lang="ja-JP" altLang="en-US" sz="1100" b="1" dirty="0"/>
              <a:t>：　</a:t>
            </a:r>
            <a:r>
              <a:rPr lang="en-US" altLang="ja-JP" sz="1100" b="1" dirty="0"/>
              <a:t>5</a:t>
            </a:r>
            <a:endParaRPr kumimoji="1" lang="ja-JP" altLang="en-US" sz="11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14461" y="1884173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dirty="0"/>
              <a:t>※</a:t>
            </a:r>
            <a:r>
              <a:rPr lang="ja-JP" altLang="en-US" sz="800" b="1" dirty="0"/>
              <a:t>任意で変更可</a:t>
            </a:r>
            <a:endParaRPr kumimoji="1" lang="ja-JP" altLang="en-US" sz="8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767865" y="2238707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dirty="0"/>
              <a:t>※</a:t>
            </a:r>
            <a:r>
              <a:rPr lang="ja-JP" altLang="en-US" sz="800" b="1" dirty="0"/>
              <a:t>任意で変更可</a:t>
            </a:r>
            <a:endParaRPr kumimoji="1" lang="ja-JP" altLang="en-US" sz="8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85007" y="455177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b="1" dirty="0"/>
              <a:t>　⑦　</a:t>
            </a:r>
            <a:r>
              <a:rPr lang="en-US" altLang="ja-JP" sz="1100" b="1" dirty="0"/>
              <a:t>OK</a:t>
            </a:r>
            <a:r>
              <a:rPr lang="ja-JP" altLang="en-US" sz="1100" b="1" dirty="0"/>
              <a:t>をクリック</a:t>
            </a:r>
            <a:endParaRPr kumimoji="1" lang="ja-JP" altLang="en-US" sz="11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41128" y="379943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782464" y="679137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34775" y="93617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57423" y="123514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5821" y="12562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347397" y="4533685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389097" y="5215793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78089" y="534152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b="1" dirty="0"/>
              <a:t>①　新しいフィールドを作る　</a:t>
            </a:r>
            <a:r>
              <a:rPr lang="ja-JP" altLang="en-US" sz="1100" b="1" dirty="0"/>
              <a:t>に</a:t>
            </a:r>
            <a:r>
              <a:rPr kumimoji="1" lang="ja-JP" altLang="en-US" sz="1100" b="1" dirty="0"/>
              <a:t>チェック</a:t>
            </a:r>
          </a:p>
        </p:txBody>
      </p:sp>
      <p:cxnSp>
        <p:nvCxnSpPr>
          <p:cNvPr id="23" name="直線矢印コネクタ 22"/>
          <p:cNvCxnSpPr>
            <a:stCxn id="19" idx="1"/>
          </p:cNvCxnSpPr>
          <p:nvPr/>
        </p:nvCxnSpPr>
        <p:spPr>
          <a:xfrm flipH="1" flipV="1">
            <a:off x="1253765" y="2398757"/>
            <a:ext cx="2093632" cy="2289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819100" y="3739999"/>
            <a:ext cx="2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b="1" dirty="0"/>
              <a:t>※</a:t>
            </a:r>
            <a:r>
              <a:rPr lang="ja-JP" altLang="en-US" sz="1000" b="1" dirty="0"/>
              <a:t>今回は周長なので</a:t>
            </a:r>
            <a:r>
              <a:rPr lang="en-US" altLang="ja-JP" sz="1000" b="1" dirty="0"/>
              <a:t>$perimeter</a:t>
            </a:r>
            <a:r>
              <a:rPr lang="ja-JP" altLang="en-US" sz="1000" b="1" dirty="0"/>
              <a:t>を選択</a:t>
            </a:r>
            <a:endParaRPr lang="en-US" altLang="ja-JP" sz="1000" b="1" dirty="0"/>
          </a:p>
          <a:p>
            <a:r>
              <a:rPr lang="ja-JP" altLang="en-US" sz="1000" b="1" dirty="0"/>
              <a:t>線長を計測する場合には、</a:t>
            </a:r>
            <a:r>
              <a:rPr lang="en-US" altLang="ja-JP" sz="1000" b="1" dirty="0"/>
              <a:t>$length</a:t>
            </a:r>
            <a:r>
              <a:rPr lang="ja-JP" altLang="en-US" sz="1000" b="1" dirty="0"/>
              <a:t>を使用</a:t>
            </a:r>
            <a:endParaRPr kumimoji="1" lang="ja-JP" altLang="en-US" sz="1000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551043" y="5110775"/>
            <a:ext cx="2592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 dirty="0"/>
              <a:t>面積の計測には、同じ手順で、</a:t>
            </a:r>
            <a:endParaRPr lang="en-US" altLang="ja-JP" sz="1100" b="1" dirty="0"/>
          </a:p>
          <a:p>
            <a:r>
              <a:rPr lang="en-US" altLang="ja-JP" sz="1100" b="1" dirty="0">
                <a:solidFill>
                  <a:srgbClr val="FF0000"/>
                </a:solidFill>
              </a:rPr>
              <a:t>$area</a:t>
            </a:r>
            <a:r>
              <a:rPr lang="ja-JP" altLang="en-US" sz="1100" b="1" dirty="0"/>
              <a:t>を使用する</a:t>
            </a:r>
            <a:endParaRPr kumimoji="1" lang="ja-JP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31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9" y="373278"/>
            <a:ext cx="8118418" cy="461068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385767" y="1998483"/>
            <a:ext cx="3647388" cy="980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47678" y="5133438"/>
            <a:ext cx="724864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周長</a:t>
            </a:r>
            <a:r>
              <a:rPr lang="en-US" altLang="ja-JP" b="1" dirty="0"/>
              <a:t>(perimeter)</a:t>
            </a:r>
            <a:r>
              <a:rPr lang="ja-JP" altLang="en-US" b="1" dirty="0"/>
              <a:t>と</a:t>
            </a:r>
            <a:r>
              <a:rPr kumimoji="1" lang="ja-JP" altLang="en-US" b="1" dirty="0"/>
              <a:t>面積</a:t>
            </a:r>
            <a:r>
              <a:rPr kumimoji="1" lang="en-US" altLang="ja-JP" b="1" dirty="0"/>
              <a:t>(area)</a:t>
            </a:r>
            <a:r>
              <a:rPr lang="ja-JP" altLang="en-US" b="1" dirty="0"/>
              <a:t>の計算結果を確認し、編集を保存し、編集モードを</a:t>
            </a:r>
            <a:r>
              <a:rPr lang="en-US" altLang="ja-JP" b="1" dirty="0"/>
              <a:t>OFF</a:t>
            </a:r>
            <a:r>
              <a:rPr lang="ja-JP" altLang="en-US" b="1" dirty="0"/>
              <a:t>にする。</a:t>
            </a:r>
          </a:p>
          <a:p>
            <a:endParaRPr lang="en-US" altLang="ja-JP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237720" y="3150995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単位は</a:t>
            </a:r>
            <a:r>
              <a:rPr lang="en-US" altLang="ja-JP" sz="1600" b="1" dirty="0"/>
              <a:t>m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93268" y="3150995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単位は㎡</a:t>
            </a:r>
            <a:endParaRPr lang="en-US" altLang="ja-JP" sz="1600" b="1" dirty="0"/>
          </a:p>
        </p:txBody>
      </p:sp>
      <p:cxnSp>
        <p:nvCxnSpPr>
          <p:cNvPr id="7" name="直線コネクタ 6"/>
          <p:cNvCxnSpPr>
            <a:stCxn id="5" idx="0"/>
            <a:endCxn id="5" idx="2"/>
          </p:cNvCxnSpPr>
          <p:nvPr/>
        </p:nvCxnSpPr>
        <p:spPr>
          <a:xfrm>
            <a:off x="4209461" y="1998483"/>
            <a:ext cx="0" cy="98038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1519178" y="939800"/>
            <a:ext cx="571500" cy="52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76178" y="939800"/>
            <a:ext cx="571500" cy="52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947678" y="1200150"/>
            <a:ext cx="5715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625</Words>
  <Application>Microsoft Office PowerPoint</Application>
  <PresentationFormat>画面に合わせる (16:10)</PresentationFormat>
  <Paragraphs>110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基本的な空間解析</vt:lpstr>
      <vt:lpstr>基本量の測定と空間オブジェクトの選択</vt:lpstr>
      <vt:lpstr>A.　手動で、長さ と 面積 を計測する</vt:lpstr>
      <vt:lpstr>PowerPoint プレゼンテーション</vt:lpstr>
      <vt:lpstr>猿沢池の面積を測定</vt:lpstr>
      <vt:lpstr>B.　フィールド演算で、長さ or 面積 を計測する</vt:lpstr>
      <vt:lpstr>PowerPoint プレゼンテーション</vt:lpstr>
      <vt:lpstr>PowerPoint プレゼンテーション</vt:lpstr>
      <vt:lpstr>地物の選択と保存</vt:lpstr>
      <vt:lpstr>PowerPoint プレゼンテーション</vt:lpstr>
      <vt:lpstr>A. 台東区と墨田区のポリゴンをマージする</vt:lpstr>
      <vt:lpstr>PowerPoint プレゼンテーション</vt:lpstr>
      <vt:lpstr>B. マージしたポリゴンをデイゾルブする</vt:lpstr>
      <vt:lpstr>PowerPoint プレゼンテーション</vt:lpstr>
      <vt:lpstr>B. 点データポリゴンでクリップ(Clip)する</vt:lpstr>
      <vt:lpstr>PowerPoint プレゼンテーション</vt:lpstr>
      <vt:lpstr>A.　インターセクト(Intersect)</vt:lpstr>
      <vt:lpstr>PowerPoint プレゼンテーション</vt:lpstr>
      <vt:lpstr>C.　ユニオン (Union)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SAITO MANA</cp:lastModifiedBy>
  <cp:revision>114</cp:revision>
  <dcterms:created xsi:type="dcterms:W3CDTF">2015-06-24T00:27:15Z</dcterms:created>
  <dcterms:modified xsi:type="dcterms:W3CDTF">2019-01-31T06:57:34Z</dcterms:modified>
</cp:coreProperties>
</file>